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2" r:id="rId2"/>
    <p:sldId id="330" r:id="rId3"/>
    <p:sldId id="295" r:id="rId4"/>
    <p:sldId id="287" r:id="rId5"/>
    <p:sldId id="331" r:id="rId6"/>
    <p:sldId id="318" r:id="rId7"/>
    <p:sldId id="309" r:id="rId8"/>
    <p:sldId id="319" r:id="rId9"/>
    <p:sldId id="312" r:id="rId10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FAFEC2"/>
    <a:srgbClr val="FF3300"/>
    <a:srgbClr val="481F67"/>
    <a:srgbClr val="0099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754" autoAdjust="0"/>
    <p:restoredTop sz="98415" autoAdjust="0"/>
  </p:normalViewPr>
  <p:slideViewPr>
    <p:cSldViewPr>
      <p:cViewPr>
        <p:scale>
          <a:sx n="60" d="100"/>
          <a:sy n="60" d="100"/>
        </p:scale>
        <p:origin x="-85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28" y="-84"/>
      </p:cViewPr>
      <p:guideLst>
        <p:guide orient="horz" pos="3108"/>
        <p:guide pos="212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C060A1-48B8-43E3-B236-8A206E6D82A3}" type="datetimeFigureOut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CC5FDB-4B5A-471C-9DFB-122BF73DD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A3137F-CD6A-42D0-9461-896F6E2FD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ACC46-2D31-4DCD-86D4-8C4009F53489}" type="slidenum">
              <a:rPr lang="en-US" i="1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i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8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thơ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Hỏi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về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trích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lá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ngọn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thân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dừa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dáng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chính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mấy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?  (8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+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dao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theo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thể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?  (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thể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lục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bát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2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dòng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tạo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thành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1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câu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+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mỗi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như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thế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?  (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hoa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GV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có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thể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hỏi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thêm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về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dấu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cuối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mỗi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dòng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6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tiếng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dấu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phẩy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), 8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tiếng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dấu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chấm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-GV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lưu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ý HS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các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chữ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dễ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lẫn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khi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(dang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tay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bạc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phếch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chải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hũ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rượu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Về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cách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trình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trong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vở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ô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: GV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chủ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định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hỏi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sau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khi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bảng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HS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quan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sát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phần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trình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trên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khung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kẻ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ô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vừa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bạc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phếch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rưỡu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 </a:t>
            </a:r>
            <a:r>
              <a:rPr lang="en-US" dirty="0" err="1" smtClean="0"/>
              <a:t>viết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con, GV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ý HS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endParaRPr lang="en-US" baseline="0" dirty="0" smtClean="0"/>
          </a:p>
          <a:p>
            <a:r>
              <a:rPr lang="en-US" baseline="0" dirty="0" smtClean="0"/>
              <a:t>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(HS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tuần</a:t>
            </a:r>
            <a:r>
              <a:rPr lang="en-US" baseline="0" dirty="0" smtClean="0"/>
              <a:t> 16)</a:t>
            </a: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ADFAE-E671-4E53-995D-4EE38D3161D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 </a:t>
            </a:r>
            <a:r>
              <a:rPr lang="en-US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6C2EF-ECAC-458E-9856-CD3AA1C86D9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60A0-1AED-4923-865F-0BBEBB683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B6F09-97B9-4188-A31F-69D21CEF8090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126FA-45BA-440A-8D02-571C9FCC0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C0DB-F308-4C08-B950-7DF7A77F0129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4153A-22F0-4417-91C8-B431A2A0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F62C2-1266-4856-9DEF-DC1A58EAAA15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047A5-5F95-46C0-A1DB-91B7FB325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03FDF-109B-4F15-B492-4DCFBC092F9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B8025-60D6-4F4E-B6A9-6F8BEA3C1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2C20-D75F-4C1D-8B67-B9FA2F6E10FD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DCFC9-9CE7-4CFB-80B7-FF8B0775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5046-6913-42CA-AFB1-6E4812D4A07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39D28-C4CA-485A-8CE9-73A16EC91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5B4C9-285A-41C2-A25C-3869308E9B04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C7F3B-7429-4DF1-9D41-279AA37D8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D0F18-D31B-401F-8B2F-801742E8E72A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D4B9F-F539-4EEF-85D0-82F1DE882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255E9-449B-46BF-A7DA-FCC574D7DAAA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7B5F-5D10-4B89-A4B9-FDFECD09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27FC2-E8C3-4B44-B389-C8731173A8D4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EAB14-A42F-4D7D-8E26-19C3E5DD7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 brigh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E2D5DB-A7B8-4B0A-8295-2F32606260A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581014-53C9-4A8F-9377-66EAD2C8A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defTabSz="957263">
              <a:defRPr/>
            </a:pPr>
            <a:r>
              <a:rPr lang="en-US" smtClean="0"/>
              <a:t>www.themegallery.com</a:t>
            </a:r>
          </a:p>
        </p:txBody>
      </p:sp>
      <p:pic>
        <p:nvPicPr>
          <p:cNvPr id="5123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4" name="Picture 9" descr="RADI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5785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7848600" y="40005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-17463" y="5259388"/>
            <a:ext cx="1806576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2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6067425"/>
            <a:ext cx="4648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3" name="WordArt 23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7162800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vi-VN" sz="4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TIỂU HỌC NHÂN CHÍNH</a:t>
            </a:r>
          </a:p>
          <a:p>
            <a:r>
              <a:rPr lang="vi-VN" sz="4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 ĐÓN CÁC THẦY CÔ GIÁO VỀ DỰ</a:t>
            </a:r>
            <a:endParaRPr lang="en-US" sz="40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68984" name="WordArt 24"/>
          <p:cNvSpPr>
            <a:spLocks noChangeArrowheads="1" noChangeShapeType="1" noTextEdit="1"/>
          </p:cNvSpPr>
          <p:nvPr/>
        </p:nvSpPr>
        <p:spPr bwMode="auto">
          <a:xfrm>
            <a:off x="1828800" y="2590800"/>
            <a:ext cx="5410200" cy="877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400" kern="10" dirty="0" smtClean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CHÍNH TẢ</a:t>
            </a:r>
            <a:endParaRPr lang="en-US" sz="4400" kern="10" dirty="0">
              <a:ln w="19050">
                <a:solidFill>
                  <a:srgbClr val="FFFF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8985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4076700" y="4116388"/>
            <a:ext cx="20716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7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LỚP 3A4</a:t>
            </a:r>
          </a:p>
        </p:txBody>
      </p:sp>
      <p:sp>
        <p:nvSpPr>
          <p:cNvPr id="5131" name="WordArt 5"/>
          <p:cNvSpPr>
            <a:spLocks noChangeArrowheads="1" noChangeShapeType="1" noTextEdit="1"/>
          </p:cNvSpPr>
          <p:nvPr/>
        </p:nvSpPr>
        <p:spPr bwMode="auto">
          <a:xfrm>
            <a:off x="2819400" y="5105400"/>
            <a:ext cx="5562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Giáo viên: Nguyễn Thị Giang Thanh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6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3" grpId="0" animBg="1"/>
      <p:bldP spid="168984" grpId="0" animBg="1"/>
      <p:bldP spid="168984" grpId="1" animBg="1"/>
      <p:bldP spid="168984" grpId="2" animBg="1"/>
      <p:bldP spid="1689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 Folder\Tranh, anh, khung nen\Khung\christmas-vector-border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309664"/>
            <a:ext cx="9296400" cy="7777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4600" y="5257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</a:t>
            </a:r>
            <a:r>
              <a:rPr lang="en-US" sz="3600" b="1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3600" b="1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</a:t>
            </a:r>
            <a:r>
              <a:rPr lang="en-US" sz="3600" b="1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hon</a:t>
            </a:r>
            <a:endParaRPr lang="en-US" sz="3600" b="1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6" name="Picture 6" descr="Co giao ti h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8830" y="304800"/>
            <a:ext cx="9144000" cy="4724400"/>
          </a:xfrm>
          <a:prstGeom prst="rect">
            <a:avLst/>
          </a:prstGeom>
          <a:noFill/>
          <a:ln w="28575">
            <a:solidFill>
              <a:srgbClr val="1A059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304800" y="-304800"/>
            <a:ext cx="9829800" cy="7467600"/>
            <a:chOff x="-304800" y="-304800"/>
            <a:chExt cx="9829800" cy="7467600"/>
          </a:xfrm>
        </p:grpSpPr>
        <p:pic>
          <p:nvPicPr>
            <p:cNvPr id="19" name="Picture 18" descr="ist2_5526923-acanthus-scroll-corn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-228599" y="-304800"/>
              <a:ext cx="3048000" cy="3056042"/>
            </a:xfrm>
            <a:prstGeom prst="rect">
              <a:avLst/>
            </a:prstGeom>
          </p:spPr>
        </p:pic>
        <p:pic>
          <p:nvPicPr>
            <p:cNvPr id="18" name="Picture 17" descr="ist2_5526923-acanthus-scroll-corn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419100" y="4229100"/>
              <a:ext cx="3048000" cy="2819400"/>
            </a:xfrm>
            <a:prstGeom prst="rect">
              <a:avLst/>
            </a:prstGeom>
          </p:spPr>
        </p:pic>
        <p:pic>
          <p:nvPicPr>
            <p:cNvPr id="17" name="Picture 16" descr="ist2_5526923-acanthus-scroll-corn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96779" y="-232621"/>
              <a:ext cx="3048000" cy="3056042"/>
            </a:xfrm>
            <a:prstGeom prst="rect">
              <a:avLst/>
            </a:prstGeom>
          </p:spPr>
        </p:pic>
        <p:pic>
          <p:nvPicPr>
            <p:cNvPr id="11" name="Picture 10" descr="ist2_5526923-acanthus-scroll-corn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7000" y="4030558"/>
              <a:ext cx="3048000" cy="3056042"/>
            </a:xfrm>
            <a:prstGeom prst="rect">
              <a:avLst/>
            </a:prstGeom>
          </p:spPr>
        </p:pic>
      </p:grpSp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1371600" y="152400"/>
            <a:ext cx="67818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HP001 4 hàng" pitchFamily="34" charset="0"/>
              </a:rPr>
              <a:t>Thứ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>
                <a:latin typeface="HP001 4 hàng" pitchFamily="34" charset="0"/>
              </a:rPr>
              <a:t>ngày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smtClean="0">
                <a:latin typeface="HP001 4 hàng" pitchFamily="34" charset="0"/>
              </a:rPr>
              <a:t>  </a:t>
            </a:r>
            <a:r>
              <a:rPr lang="en-US" sz="2800" b="1" dirty="0" err="1">
                <a:latin typeface="HP001 4 hàng" pitchFamily="34" charset="0"/>
              </a:rPr>
              <a:t>tháng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smtClean="0">
                <a:latin typeface="HP001 4 hàng" pitchFamily="34" charset="0"/>
              </a:rPr>
              <a:t>8 </a:t>
            </a:r>
            <a:r>
              <a:rPr lang="en-US" sz="2800" b="1" dirty="0" err="1">
                <a:latin typeface="HP001 4 hàng" pitchFamily="34" charset="0"/>
              </a:rPr>
              <a:t>năm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smtClean="0">
                <a:latin typeface="HP001 4 hàng" pitchFamily="34" charset="0"/>
              </a:rPr>
              <a:t>2012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429000" y="69598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latin typeface="HP001 4 hàng" pitchFamily="34" charset="0"/>
              </a:rPr>
              <a:t>Chính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err="1">
                <a:latin typeface="HP001 4 hàng" pitchFamily="34" charset="0"/>
              </a:rPr>
              <a:t>tả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229316" y="121920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tí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hon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26128" y="1752600"/>
            <a:ext cx="8991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HP001 4H" charset="0"/>
              </a:rPr>
              <a:t>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Bé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treo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nón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,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mặt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tỉnh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khô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,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bẻ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một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nhánh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trâm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bầu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làm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thước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Mấy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đứa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em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chống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hai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tay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ngồi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nhìn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chị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Làm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như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cô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giáo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,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Bé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đưa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mắt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nhìn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đám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học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trò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,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tay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cầm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nhánh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trâm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bầu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nhịp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nhịp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trên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tấm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bảng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Nó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đánh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vần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từng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tiếng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Đàn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em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ríu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rít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đánh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vần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theo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HP001 4 hàng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0430" y="1805144"/>
            <a:ext cx="2856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3333FF"/>
                </a:solidFill>
                <a:latin typeface="HP001 4 hàng" pitchFamily="34" charset="0"/>
              </a:rPr>
              <a:t>treo</a:t>
            </a:r>
            <a:r>
              <a:rPr lang="en-US" sz="3200" b="1" dirty="0" smtClean="0">
                <a:solidFill>
                  <a:srgbClr val="3333FF"/>
                </a:solidFill>
                <a:latin typeface="HP001 4 hàng" pitchFamily="34" charset="0"/>
              </a:rPr>
              <a:t>  </a:t>
            </a:r>
            <a:r>
              <a:rPr lang="en-US" sz="3200" b="1" dirty="0" err="1" smtClean="0">
                <a:solidFill>
                  <a:srgbClr val="3333FF"/>
                </a:solidFill>
                <a:latin typeface="HP001 4 hàng" pitchFamily="34" charset="0"/>
              </a:rPr>
              <a:t>nón</a:t>
            </a:r>
            <a:endParaRPr lang="en-US" sz="3200" b="1" dirty="0">
              <a:solidFill>
                <a:srgbClr val="3333FF"/>
              </a:solidFill>
              <a:latin typeface="HP001 4 hàng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908" y="2806264"/>
            <a:ext cx="33528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50" b="1" dirty="0" err="1" smtClean="0">
                <a:solidFill>
                  <a:srgbClr val="3333FF"/>
                </a:solidFill>
                <a:latin typeface="HP001 4 hàng" pitchFamily="34" charset="0"/>
              </a:rPr>
              <a:t>trâm</a:t>
            </a:r>
            <a:r>
              <a:rPr lang="en-US" sz="3250" b="1" dirty="0" smtClean="0">
                <a:solidFill>
                  <a:srgbClr val="3333FF"/>
                </a:solidFill>
                <a:latin typeface="HP001 4 hàng" pitchFamily="34" charset="0"/>
              </a:rPr>
              <a:t> </a:t>
            </a:r>
            <a:r>
              <a:rPr lang="en-US" sz="3250" b="1" dirty="0" err="1" smtClean="0">
                <a:solidFill>
                  <a:srgbClr val="3333FF"/>
                </a:solidFill>
                <a:latin typeface="HP001 4 hàng" pitchFamily="34" charset="0"/>
              </a:rPr>
              <a:t>bầu</a:t>
            </a:r>
            <a:endParaRPr lang="en-US" sz="3250" b="1" dirty="0">
              <a:solidFill>
                <a:srgbClr val="3333FF"/>
              </a:solidFill>
              <a:latin typeface="HP001 4 hàng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0928" y="2057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  <a:latin typeface="HP001 4 hàng" pitchFamily="34" charset="0"/>
              </a:rPr>
              <a:t>tỉnh</a:t>
            </a:r>
            <a:r>
              <a:rPr lang="en-US" sz="3200" b="1" dirty="0" smtClean="0">
                <a:solidFill>
                  <a:srgbClr val="3333FF"/>
                </a:solidFill>
                <a:latin typeface="HP001 4 hàng" pitchFamily="34" charset="0"/>
              </a:rPr>
              <a:t>  </a:t>
            </a:r>
            <a:r>
              <a:rPr lang="en-US" sz="3200" b="1" dirty="0" err="1" smtClean="0">
                <a:solidFill>
                  <a:srgbClr val="3333FF"/>
                </a:solidFill>
                <a:latin typeface="HP001 4 hàng" pitchFamily="34" charset="0"/>
              </a:rPr>
              <a:t>khô</a:t>
            </a:r>
            <a:endParaRPr lang="en-US" sz="3200" b="1" dirty="0">
              <a:solidFill>
                <a:srgbClr val="3333FF"/>
              </a:solidFill>
              <a:latin typeface="HP001 4 hàng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0426" y="576229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  <a:latin typeface="HP001 4 hàng" pitchFamily="34" charset="0"/>
              </a:rPr>
              <a:t>ríu</a:t>
            </a:r>
            <a:r>
              <a:rPr lang="en-US" sz="3200" b="1" dirty="0" smtClean="0">
                <a:solidFill>
                  <a:srgbClr val="3333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HP001 4 hàng" pitchFamily="34" charset="0"/>
              </a:rPr>
              <a:t>rít</a:t>
            </a:r>
            <a:endParaRPr lang="en-US" sz="3200" b="1" dirty="0">
              <a:solidFill>
                <a:srgbClr val="3333FF"/>
              </a:solidFill>
              <a:latin typeface="HP001 4 hàng" pitchFamily="34" charset="0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136634" y="1755258"/>
            <a:ext cx="8991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HP001 4H" charset="0"/>
              </a:rPr>
              <a:t>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P001 4 hàng" pitchFamily="34" charset="0"/>
              </a:rPr>
              <a:t>B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é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treo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nón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,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mặt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tỉnh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khô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,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bẻ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một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nhánh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trâm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bầu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làm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thước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P001 4 hàng" pitchFamily="34" charset="0"/>
              </a:rPr>
              <a:t>M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ấy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đứa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em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chống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hai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tay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ngồi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nhìn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chị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P001 4 hàng" pitchFamily="34" charset="0"/>
              </a:rPr>
              <a:t>L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àm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như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cô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giáo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,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P001 4 hàng" pitchFamily="34" charset="0"/>
              </a:rPr>
              <a:t>B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é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đưa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mắt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nhìn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đám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học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trò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,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tay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cầm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nhánh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trâm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bầu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nhịp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nhịp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trên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tấm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bảng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P001 4 hàng" pitchFamily="34" charset="0"/>
              </a:rPr>
              <a:t>N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ó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đánh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vần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từng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tiếng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P001 4 hàng" pitchFamily="34" charset="0"/>
              </a:rPr>
              <a:t>Đ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àn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em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ríu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rít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đánh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vần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theo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HP001 4 hàng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0" grpId="0" build="p"/>
      <p:bldP spid="21" grpId="0" build="p"/>
      <p:bldP spid="22" grpId="0" build="p"/>
      <p:bldP spid="2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 (4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18" name="Picture 17" descr="1 (4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100" y="0"/>
            <a:ext cx="52959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81400" y="4267200"/>
            <a:ext cx="23622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535640" y="727824"/>
            <a:ext cx="6324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treo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nón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tỉnh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khô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trâm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bầu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ríu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rít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ELF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3" y="2093913"/>
            <a:ext cx="5856287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5410200" cy="1143000"/>
          </a:xfrm>
        </p:spPr>
        <p:txBody>
          <a:bodyPr/>
          <a:lstStyle/>
          <a:p>
            <a:r>
              <a:rPr lang="en-US" sz="5400" b="1" smtClean="0">
                <a:solidFill>
                  <a:srgbClr val="FF3300"/>
                </a:solidFill>
              </a:rPr>
              <a:t>Viết từ khó:</a:t>
            </a:r>
          </a:p>
        </p:txBody>
      </p:sp>
      <p:sp>
        <p:nvSpPr>
          <p:cNvPr id="5124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43200" y="2209800"/>
            <a:ext cx="3810000" cy="2514600"/>
          </a:xfrm>
          <a:prstGeom prst="rect">
            <a:avLst/>
          </a:prstGeom>
          <a:solidFill>
            <a:schemeClr val="tx2"/>
          </a:solidFill>
          <a:ln w="57150" cmpd="thinThick">
            <a:solidFill>
              <a:srgbClr val="CC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3129488" y="1981200"/>
            <a:ext cx="4648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chemeClr val="bg1"/>
                </a:solidFill>
                <a:latin typeface="HP001 4 hàng" pitchFamily="34" charset="0"/>
              </a:rPr>
              <a:t>treo</a:t>
            </a:r>
            <a:r>
              <a:rPr lang="en-US" sz="5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HP001 4 hàng" pitchFamily="34" charset="0"/>
              </a:rPr>
              <a:t>nón</a:t>
            </a:r>
            <a:endParaRPr lang="en-US" sz="5400" b="1" dirty="0">
              <a:solidFill>
                <a:schemeClr val="bg1"/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chemeClr val="bg1"/>
                </a:solidFill>
                <a:latin typeface="HP001 4 hàng" pitchFamily="34" charset="0"/>
              </a:rPr>
              <a:t>tỉnh</a:t>
            </a:r>
            <a:r>
              <a:rPr lang="en-US" sz="5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HP001 4 hàng" pitchFamily="34" charset="0"/>
              </a:rPr>
              <a:t>khô</a:t>
            </a:r>
            <a:endParaRPr lang="en-US" sz="5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" descr="ELF1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3" y="2093913"/>
            <a:ext cx="5856287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743200" y="2209800"/>
            <a:ext cx="3810000" cy="251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590814" y="2133600"/>
            <a:ext cx="44958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HP001 4 hang 1 ô ly" pitchFamily="34" charset="0"/>
              </a:rPr>
              <a:t>  </a:t>
            </a:r>
            <a:r>
              <a:rPr lang="en-US" sz="5400" b="1" dirty="0" err="1" smtClean="0">
                <a:solidFill>
                  <a:srgbClr val="FF0000"/>
                </a:solidFill>
                <a:latin typeface="HP001 4 hang 1 ô ly" pitchFamily="34" charset="0"/>
              </a:rPr>
              <a:t>trâm</a:t>
            </a:r>
            <a:r>
              <a:rPr lang="en-US" sz="5400" b="1" dirty="0" smtClean="0">
                <a:solidFill>
                  <a:srgbClr val="FF0000"/>
                </a:solidFill>
                <a:latin typeface="HP001 4 hang 1 ô ly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ang 1 ô ly" pitchFamily="34" charset="0"/>
              </a:rPr>
              <a:t>bầu</a:t>
            </a:r>
            <a:endParaRPr lang="en-US" sz="5400" b="1" dirty="0" smtClean="0">
              <a:solidFill>
                <a:srgbClr val="FF0000"/>
              </a:solidFill>
              <a:latin typeface="HP001 4 hang 1 ô ly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HP001 4 hang 1 ô ly" pitchFamily="34" charset="0"/>
              </a:rPr>
              <a:t>  </a:t>
            </a:r>
            <a:r>
              <a:rPr lang="en-US" sz="5400" b="1" dirty="0" err="1" smtClean="0">
                <a:solidFill>
                  <a:srgbClr val="FF0000"/>
                </a:solidFill>
                <a:latin typeface="HP001 4 hang 1 ô ly" pitchFamily="34" charset="0"/>
              </a:rPr>
              <a:t>ríu</a:t>
            </a:r>
            <a:r>
              <a:rPr lang="en-US" sz="5400" b="1" dirty="0" smtClean="0">
                <a:solidFill>
                  <a:srgbClr val="FF0000"/>
                </a:solidFill>
                <a:latin typeface="HP001 4 hang 1 ô ly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ang 1 ô ly" pitchFamily="34" charset="0"/>
              </a:rPr>
              <a:t>rít</a:t>
            </a:r>
            <a:endParaRPr lang="en-US" sz="5400" b="1" dirty="0">
              <a:solidFill>
                <a:srgbClr val="FF0000"/>
              </a:solidFill>
              <a:latin typeface="HP001 4 hang 1 ô ly" pitchFamily="34" charset="0"/>
            </a:endParaRPr>
          </a:p>
          <a:p>
            <a:pPr>
              <a:lnSpc>
                <a:spcPct val="150000"/>
              </a:lnSpc>
            </a:pPr>
            <a:endParaRPr lang="en-US" sz="5400" b="1" dirty="0">
              <a:solidFill>
                <a:srgbClr val="FF0000"/>
              </a:solidFill>
              <a:latin typeface="HP001 4 hang 1 ô l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 (2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5" descr="tu_the_ngoi_viet%20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14800"/>
            <a:ext cx="2133600" cy="248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457200"/>
            <a:ext cx="5715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Tư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thế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ngồi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endParaRPr lang="en-US" sz="36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371600"/>
            <a:ext cx="7162800" cy="2819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Lưng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thẳng</a:t>
            </a:r>
            <a:r>
              <a:rPr lang="en-US" sz="2800" b="1" dirty="0" smtClean="0">
                <a:solidFill>
                  <a:schemeClr val="accent2"/>
                </a:solidFill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</a:rPr>
              <a:t>không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tì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ngực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vào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bàn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Đầu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hơi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cúi</a:t>
            </a:r>
            <a:r>
              <a:rPr lang="en-US" sz="2800" b="1" dirty="0" smtClean="0">
                <a:solidFill>
                  <a:schemeClr val="accent2"/>
                </a:solidFill>
              </a:rPr>
              <a:t>. </a:t>
            </a:r>
            <a:r>
              <a:rPr lang="en-US" sz="2800" b="1" dirty="0" err="1" smtClean="0">
                <a:solidFill>
                  <a:schemeClr val="accent2"/>
                </a:solidFill>
              </a:rPr>
              <a:t>Mắt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cách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vở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khoảng</a:t>
            </a:r>
            <a:r>
              <a:rPr lang="en-US" sz="2800" b="1" dirty="0" smtClean="0">
                <a:solidFill>
                  <a:schemeClr val="accent2"/>
                </a:solidFill>
              </a:rPr>
              <a:t> 25cm.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Tay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trái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tì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nhẹ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lên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mép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vở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để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giữ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Hai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chân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để</a:t>
            </a:r>
            <a:r>
              <a:rPr lang="en-US" sz="2800" b="1" dirty="0" smtClean="0">
                <a:solidFill>
                  <a:schemeClr val="accent2"/>
                </a:solidFill>
              </a:rPr>
              <a:t> song </a:t>
            </a:r>
            <a:r>
              <a:rPr lang="en-US" sz="2800" b="1" dirty="0" err="1" smtClean="0">
                <a:solidFill>
                  <a:schemeClr val="accent2"/>
                </a:solidFill>
              </a:rPr>
              <a:t>song</a:t>
            </a:r>
            <a:r>
              <a:rPr lang="en-US" sz="2800" b="1" dirty="0" smtClean="0">
                <a:solidFill>
                  <a:schemeClr val="accent2"/>
                </a:solidFill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</a:rPr>
              <a:t>thoải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mái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857750"/>
            <a:ext cx="2133600" cy="476250"/>
          </a:xfrm>
          <a:noFill/>
        </p:spPr>
        <p:txBody>
          <a:bodyPr/>
          <a:lstStyle/>
          <a:p>
            <a:fld id="{0D461979-7429-4B64-88DD-F3B3DE3CFBED}" type="slidenum">
              <a:rPr lang="en-US" smtClean="0"/>
              <a:pPr/>
              <a:t>8</a:t>
            </a:fld>
            <a:endParaRPr lang="en-US" smtClean="0"/>
          </a:p>
        </p:txBody>
      </p:sp>
      <p:grpSp>
        <p:nvGrpSpPr>
          <p:cNvPr id="2" name="Group 924"/>
          <p:cNvGrpSpPr>
            <a:grpSpLocks/>
          </p:cNvGrpSpPr>
          <p:nvPr/>
        </p:nvGrpSpPr>
        <p:grpSpPr bwMode="auto">
          <a:xfrm>
            <a:off x="0" y="0"/>
            <a:ext cx="9143997" cy="6858000"/>
            <a:chOff x="609600" y="1360488"/>
            <a:chExt cx="6465885" cy="459898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09600" y="3200397"/>
              <a:ext cx="6465885" cy="919162"/>
              <a:chOff x="1206" y="3709"/>
              <a:chExt cx="10184" cy="1440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9114" name="Rectangle 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7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9" name="Line 1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0" name="Line 1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1" name="Line 1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" name="Line 1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3" name="Line 1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4" name="Line 1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5" name="Line 1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9102" name="Rectangle 2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7" name="Line 2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8" name="Line 2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9" name="Line 2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0" name="Line 2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1" name="Line 2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2" name="Line 3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3" name="Line 3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9090" name="Rectangle 3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2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3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5" name="Line 3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6" name="Line 3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7" name="Line 4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8" name="Line 4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9" name="Line 4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0" name="Line 4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1" name="Line 4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45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9078" name="Rectangle 4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0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1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3" name="Line 5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4" name="Line 5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5" name="Line 5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6" name="Line 5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7" name="Line 5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8" name="Line 5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9" name="Line 5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58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9066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7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8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9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0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1" name="Line 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2" name="Line 6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3" name="Line 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4" name="Line 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5" name="Line 6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6" name="Line 6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7" name="Line 7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71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9054" name="Rectangle 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6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7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8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9" name="Line 7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0" name="Line 7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1" name="Line 7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2" name="Line 8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3" name="Line 8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4" name="Line 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5" name="Line 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84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9042" name="Rectangle 8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3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4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5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6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7" name="Line 9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8" name="Line 9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9" name="Line 9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0" name="Line 9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1" name="Line 9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2" name="Line 9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3" name="Line 9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97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12" name="Group 98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03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1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2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3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4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5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6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7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8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9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40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41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111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018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9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0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1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2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4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5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6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8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9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124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006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7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8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9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0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1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2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3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4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5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6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7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137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94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5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6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7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8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9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0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1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2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3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4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5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150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82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3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4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5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6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7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8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9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0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1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2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3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163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70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1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2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3" name="Line 1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4" name="Line 1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5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6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7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8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9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0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1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176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58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59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0" name="Line 1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1" name="Line 1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2" name="Line 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3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4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5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6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7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8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9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9" name="Group 189"/>
            <p:cNvGrpSpPr>
              <a:grpSpLocks/>
            </p:cNvGrpSpPr>
            <p:nvPr/>
          </p:nvGrpSpPr>
          <p:grpSpPr bwMode="auto">
            <a:xfrm>
              <a:off x="609600" y="1360488"/>
              <a:ext cx="6465885" cy="1020653"/>
              <a:chOff x="1206" y="3709"/>
              <a:chExt cx="10184" cy="1599"/>
            </a:xfrm>
          </p:grpSpPr>
          <p:grpSp>
            <p:nvGrpSpPr>
              <p:cNvPr id="20" name="Group 190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931" name="Rectangle 19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2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3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4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5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6" name="Line 19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7" name="Line 19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8" name="Line 19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9" name="Line 19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0" name="Line 20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1" name="Line 20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2" name="Line 20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03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1599"/>
                <a:chOff x="10064" y="12958"/>
                <a:chExt cx="1575" cy="1599"/>
              </a:xfrm>
            </p:grpSpPr>
            <p:sp>
              <p:nvSpPr>
                <p:cNvPr id="8919" name="Rectangle 20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0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1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2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3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4" name="Line 20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5" name="Line 21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6" name="Line 21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7" name="Line 212"/>
                <p:cNvSpPr>
                  <a:spLocks noChangeShapeType="1"/>
                </p:cNvSpPr>
                <p:nvPr/>
              </p:nvSpPr>
              <p:spPr bwMode="auto">
                <a:xfrm>
                  <a:off x="10236" y="13839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8" name="Line 21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9" name="Line 21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0" name="Line 21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16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907" name="Rectangle 21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8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9" name="Line 21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0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1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2" name="Line 22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3" name="Line 22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4" name="Line 22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5" name="Line 22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" name="Line 22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7" name="Line 22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8" name="Line 22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9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895" name="Rectangle 23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6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7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8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9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0" name="Line 23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1" name="Line 23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2" name="Line 23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3" name="Line 23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4" name="Line 23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5" name="Line 24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6" name="Line 24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42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883" name="Rectangle 2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4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5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6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7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8" name="Line 2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9" name="Line 24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0" name="Line 2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1" name="Line 2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2" name="Line 25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3" name="Line 25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4" name="Line 25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55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871" name="Rectangle 2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2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3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4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5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6" name="Line 26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7" name="Line 26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8" name="Line 26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9" name="Line 26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0" name="Line 26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1" name="Line 2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2" name="Line 2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68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859" name="Rectangle 26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0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1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2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3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4" name="Line 27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5" name="Line 27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6" name="Line 27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7" name="Line 27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8" name="Line 27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9" name="Line 27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0" name="Line 28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81"/>
              <p:cNvGrpSpPr>
                <a:grpSpLocks/>
              </p:cNvGrpSpPr>
              <p:nvPr/>
            </p:nvGrpSpPr>
            <p:grpSpPr bwMode="auto">
              <a:xfrm>
                <a:off x="1206" y="3709"/>
                <a:ext cx="10184" cy="1440"/>
                <a:chOff x="1206" y="10620"/>
                <a:chExt cx="10184" cy="1440"/>
              </a:xfrm>
            </p:grpSpPr>
            <p:grpSp>
              <p:nvGrpSpPr>
                <p:cNvPr id="28" name="Group 282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4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8" name="Line 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9" name="Line 2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0" name="Line 2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1" name="Line 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2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5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295"/>
                <p:cNvGrpSpPr>
                  <a:grpSpLocks/>
                </p:cNvGrpSpPr>
                <p:nvPr/>
              </p:nvGrpSpPr>
              <p:grpSpPr bwMode="auto">
                <a:xfrm>
                  <a:off x="2656" y="10620"/>
                  <a:ext cx="1484" cy="1440"/>
                  <a:chOff x="10064" y="12238"/>
                  <a:chExt cx="1575" cy="1440"/>
                </a:xfrm>
              </p:grpSpPr>
              <p:sp>
                <p:nvSpPr>
                  <p:cNvPr id="8835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6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7" name="Line 2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8" name="Line 2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9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0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1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2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3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4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5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6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0867" y="12238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308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23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4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5" name="Line 3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6" name="Line 3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7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9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2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4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321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11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2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3" name="Line 3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4" name="Line 3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5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6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7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8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9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0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1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2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2" name="Group 334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5" cy="720"/>
                  <a:chOff x="10063" y="12958"/>
                  <a:chExt cx="1576" cy="720"/>
                </a:xfrm>
              </p:grpSpPr>
              <p:sp>
                <p:nvSpPr>
                  <p:cNvPr id="8799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0" name="Line 3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1" name="Line 3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2" name="Line 3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3" name="Line 3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5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8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0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3" name="Group 347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787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8" name="Line 3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9" name="Line 3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0" name="Line 3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1" name="Line 3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2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3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4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5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6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7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8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5" name="Group 360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775" name="Rectangle 36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6" name="Line 3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7" name="Line 3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8" name="Line 3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9" name="Line 3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0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1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2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3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196" name="Group 373"/>
            <p:cNvGrpSpPr>
              <a:grpSpLocks/>
            </p:cNvGrpSpPr>
            <p:nvPr/>
          </p:nvGrpSpPr>
          <p:grpSpPr bwMode="auto">
            <a:xfrm>
              <a:off x="609600" y="5038725"/>
              <a:ext cx="6465885" cy="920750"/>
              <a:chOff x="1206" y="3709"/>
              <a:chExt cx="10184" cy="1440"/>
            </a:xfrm>
          </p:grpSpPr>
          <p:grpSp>
            <p:nvGrpSpPr>
              <p:cNvPr id="8197" name="Group 374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748" name="Rectangle 37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9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0" name="Line 37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1" name="Line 37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2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3" name="Line 38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4" name="Line 38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5" name="Line 38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6" name="Line 38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7" name="Line 38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8" name="Line 38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9" name="Line 38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98" name="Group 387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8736" name="Rectangle 38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7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8" name="Line 39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9" name="Line 39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0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1" name="Line 39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2" name="Line 39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3" name="Line 39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4" name="Line 39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5" name="Line 39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6" name="Line 39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7" name="Line 39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99" name="Group 400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724" name="Rectangle 40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5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6" name="Line 40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7" name="Line 40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8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9" name="Line 40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0" name="Line 40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1" name="Line 40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2" name="Line 40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3" name="Line 41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4" name="Line 41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5" name="Line 41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0" name="Group 413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712" name="Rectangle 41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3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4" name="Line 41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5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6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7" name="Line 41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8" name="Line 42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9" name="Line 42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0" name="Line 422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1" name="Line 42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2" name="Line 42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3" name="Line 42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1" name="Group 426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700" name="Rectangle 42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1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2" name="Line 42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3" name="Line 43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4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5" name="Line 43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6" name="Line 43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" name="Line 43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8" name="Line 43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9" name="Line 43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0" name="Line 43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1" name="Line 43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2" name="Group 439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688" name="Rectangle 44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9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0" name="Line 44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1" name="Line 44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2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3" name="Line 44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4" name="Line 44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5" name="Line 44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6" name="Line 44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7" name="Line 44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8" name="Line 45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9" name="Line 45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3" name="Group 452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676" name="Rectangle 45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7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8" name="Line 45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9" name="Line 45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0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1" name="Line 45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2" name="Line 45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3" name="Line 46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4" name="Line 46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5" name="Line 46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6" name="Line 46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7" name="Line 46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4" name="Group 465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205" name="Group 466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64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5" name="Line 4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6" name="Line 4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7" name="Line 4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8" name="Line 4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9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0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1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2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3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4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5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6" name="Group 479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52" name="Rectangle 48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3" name="Line 4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4" name="Line 4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5" name="Line 4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6" name="Line 4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7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8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9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0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1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2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3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7" name="Group 492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40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1" name="Line 4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2" name="Line 4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3" name="Line 4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4" name="Line 4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5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6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7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8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9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0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8" name="Group 505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28" name="Rectangle 50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9" name="Line 5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0" name="Line 5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1" name="Line 5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2" name="Line 5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3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4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5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6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7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8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9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9" name="Group 518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16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7" name="Line 5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8" name="Line 5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9" name="Line 5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0" name="Line 5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1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2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3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4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5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6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7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10" name="Group 531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04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5" name="Line 5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6" name="Line 5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7" name="Line 5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8" name="Line 5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9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0" name="Line 53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1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2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3" name="Line 54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4" name="Line 54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5" name="Line 54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11" name="Group 544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592" name="Rectangle 54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3" name="Line 5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4" name="Line 5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5" name="Line 5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6" name="Line 5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7" name="Line 55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8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9" name="Line 55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0" name="Line 55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1" name="Line 55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2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3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212" name="Group 557"/>
            <p:cNvGrpSpPr>
              <a:grpSpLocks/>
            </p:cNvGrpSpPr>
            <p:nvPr/>
          </p:nvGrpSpPr>
          <p:grpSpPr bwMode="auto">
            <a:xfrm>
              <a:off x="609600" y="2279650"/>
              <a:ext cx="6465885" cy="920750"/>
              <a:chOff x="1206" y="3709"/>
              <a:chExt cx="10184" cy="1440"/>
            </a:xfrm>
          </p:grpSpPr>
          <p:grpSp>
            <p:nvGrpSpPr>
              <p:cNvPr id="8213" name="Group 558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565" name="Rectangle 55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6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7" name="Line 5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8" name="Line 5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9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0" name="Line 5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1" name="Line 56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2" name="Line 5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3" name="Line 5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4" name="Line 56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5" name="Line 56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6" name="Line 57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4" name="Group 571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8553" name="Rectangle 5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4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5" name="Line 57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6" name="Line 57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7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8" name="Line 57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9" name="Line 57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0" name="Line 57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1" name="Line 58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2" name="Line 58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3" name="Line 5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4" name="Line 5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5" name="Group 584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541" name="Rectangle 58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2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3" name="Line 58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4" name="Line 58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5" name="Line 5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6" name="Line 59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7" name="Line 59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8" name="Line 59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9" name="Line 59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0" name="Line 59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1" name="Line 59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2" name="Line 59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6" name="Group 597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529" name="Rectangle 59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0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1" name="Line 60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2" name="Line 60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3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4" name="Line 60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5" name="Line 60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6" name="Line 60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7" name="Line 60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8" name="Line 60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9" name="Line 60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0" name="Line 60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7" name="Group 610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517" name="Rectangle 61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8" name="Line 6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9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0" name="Line 61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1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2" name="Line 61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3" name="Line 61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4" name="Line 61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5" name="Line 61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6" name="Line 62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7" name="Line 62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8" name="Line 62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8" name="Group 623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505" name="Rectangle 62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6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7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8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9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0" name="Line 62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1" name="Line 63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2" name="Line 63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3" name="Line 632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4" name="Line 63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5" name="Line 63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6" name="Line 63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9" name="Group 636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493" name="Rectangle 63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4" name="Line 63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5" name="Line 63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6" name="Line 64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7" name="Line 64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8" name="Line 64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9" name="Line 64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0" name="Line 64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1" name="Line 64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2" name="Line 64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3" name="Line 64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4" name="Line 64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20" name="Group 649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221" name="Group 650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81" name="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2" name="Line 6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3" name="Line 6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4" name="Line 6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5" name="Line 6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6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7" name="Line 65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8" name="Line 6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9" name="Line 6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90" name="Line 6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91" name="Line 66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92" name="Line 66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2" name="Group 663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69" name="Rectangle 6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0" name="Line 6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1" name="Line 6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2" name="Line 6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3" name="Line 6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4" name="Line 66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5" name="Line 67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6" name="Line 67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7" name="Line 67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8" name="Line 67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9" name="Line 6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0" name="Line 6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3" name="Group 676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57" name="Rectangle 67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8" name="Line 6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9" name="Line 6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0" name="Line 6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1" name="Line 6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2" name="Line 68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3" name="Line 68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4" name="Line 68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5" name="Line 68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6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7" name="Line 68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8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4" name="Group 689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45" name="Rectangle 69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6" name="Line 6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7" name="Line 6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8" name="Line 6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9" name="Line 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0" name="Line 69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1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2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3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4" name="Line 69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5" name="Line 70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6" name="Line 70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5" name="Group 702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33" name="Rectangle 70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4" name="Line 7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5" name="Line 7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6" name="Line 7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7" name="Line 7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8" name="Line 70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9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0" name="Line 71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1" name="Line 71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2" name="Line 71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3" name="Line 71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4" name="Line 71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94" name="Group 715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21" name="Rectangle 71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2" name="Line 7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3" name="Line 7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4" name="Line 7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5" name="Line 7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6" name="Line 72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7" name="Line 72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8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9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0" name="Line 72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1" name="Line 72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2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95" name="Group 728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09" name="Rectangle 72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0" name="Line 7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1" name="Line 7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2" name="Line 7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3" name="Line 7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4" name="Line 73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5" name="Line 73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6" name="Line 73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7" name="Line 73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8" name="Line 73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9" name="Line 73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0" name="Line 74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396" name="Group 741"/>
            <p:cNvGrpSpPr>
              <a:grpSpLocks/>
            </p:cNvGrpSpPr>
            <p:nvPr/>
          </p:nvGrpSpPr>
          <p:grpSpPr bwMode="auto">
            <a:xfrm>
              <a:off x="609600" y="4119563"/>
              <a:ext cx="6465885" cy="919162"/>
              <a:chOff x="1206" y="3709"/>
              <a:chExt cx="10184" cy="1440"/>
            </a:xfrm>
          </p:grpSpPr>
          <p:grpSp>
            <p:nvGrpSpPr>
              <p:cNvPr id="8397" name="Group 742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382" name="Rectangle 7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3" name="Line 7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4" name="Line 7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5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6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7" name="Line 7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8" name="Line 74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9" name="Line 7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0" name="Line 7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1" name="Line 75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2" name="Line 75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3" name="Line 75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8" name="Group 755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8370" name="Rectangle 7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1" name="Line 7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2" name="Line 75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3" name="Line 75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4" name="Line 7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5" name="Line 76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6" name="Line 76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7" name="Line 76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8" name="Line 76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9" name="Line 76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0" name="Line 7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1" name="Line 7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9" name="Group 768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358" name="Rectangle 76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9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0" name="Line 77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1" name="Line 77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2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3" name="Line 77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4" name="Line 77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5" name="Line 77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6" name="Line 77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7" name="Line 77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8" name="Line 77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9" name="Line 78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0" name="Group 781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346" name="Rectangle 78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7" name="Line 78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8" name="Line 78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9" name="Line 78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0" name="Line 7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1" name="Line 78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2" name="Line 78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3" name="Line 78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4" name="Line 79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5" name="Line 79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6" name="Line 79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7" name="Line 79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1" name="Group 794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334" name="Rectangle 79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5" name="Line 79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6" name="Line 79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7" name="Line 79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8" name="Line 7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9" name="Line 80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0" name="Line 80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1" name="Line 80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2" name="Line 80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3" name="Line 80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4" name="Line 80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5" name="Line 80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2" name="Group 807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322" name="Rectangle 80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3" name="Line 80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4" name="Line 81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5" name="Line 81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6" name="Line 8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7" name="Line 81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8" name="Line 81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9" name="Line 81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0" name="Line 81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1" name="Line 81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2" name="Line 81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3" name="Line 81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3" name="Group 820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310" name="Rectangle 82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1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2" name="Line 82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3" name="Line 82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4" name="Line 82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5" name="Line 82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6" name="Line 82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7" name="Line 82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8" name="Line 82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9" name="Line 83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0" name="Line 83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1" name="Line 83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4" name="Group 833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405" name="Group 834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98" name="Rectangle 83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9" name="Line 8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0" name="Line 8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1" name="Line 8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2" name="Line 8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3" name="Line 84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4" name="Line 84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5" name="Line 84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6" name="Line 84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7" name="Line 84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8" name="Line 84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9" name="Line 84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6" name="Group 847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86" name="Rectangle 8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7" name="Line 8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8" name="Line 8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9" name="Line 8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0" name="Line 8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1" name="Line 85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2" name="Line 85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3" name="Line 85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4" name="Line 85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5" name="Line 85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6" name="Line 8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7" name="Line 8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7" name="Group 860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74" name="Rectangle 86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5" name="Line 8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6" name="Line 8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7" name="Line 8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8" name="Line 8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9" name="Line 86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0" name="Line 86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1" name="Line 86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2" name="Line 86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3" name="Line 87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4" name="Line 87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5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8" name="Group 873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62" name="Rectangle 87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3" name="Line 8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4" name="Line 8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5" name="Line 8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6" name="Line 8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7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8" name="Line 88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9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0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1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2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3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7" name="Group 886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50" name="Rectangle 88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1" name="Line 8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2" name="Line 8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3" name="Line 8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4" name="Line 8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5" name="Line 89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6" name="Line 89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7" name="Line 89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8" name="Line 89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9" name="Line 89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0" name="Line 89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1" name="Line 89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8" name="Group 899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38" name="Rectangle 90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9" name="Line 9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0" name="Line 9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1" name="Line 9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2" name="Line 9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3" name="Line 90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4" name="Line 90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5" name="Line 90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6" name="Line 90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8" name="Line 91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9" name="Line 91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9" name="Group 912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26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7" name="Line 9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8" name="Line 9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9" name="Line 9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0" name="Line 9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1" name="Line 91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2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3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4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5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6" name="Line 92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7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860" name="Group 1859"/>
          <p:cNvGrpSpPr/>
          <p:nvPr/>
        </p:nvGrpSpPr>
        <p:grpSpPr>
          <a:xfrm>
            <a:off x="228600" y="1054100"/>
            <a:ext cx="9659004" cy="3274115"/>
            <a:chOff x="228600" y="1054100"/>
            <a:chExt cx="9659004" cy="3274115"/>
          </a:xfrm>
        </p:grpSpPr>
        <p:sp>
          <p:nvSpPr>
            <p:cNvPr id="926" name="TextBox 5"/>
            <p:cNvSpPr txBox="1">
              <a:spLocks noChangeArrowheads="1"/>
            </p:cNvSpPr>
            <p:nvPr/>
          </p:nvSpPr>
          <p:spPr bwMode="auto">
            <a:xfrm>
              <a:off x="591204" y="3797300"/>
              <a:ext cx="9296400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Nó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đánh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vần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từng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tiếng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.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Đàn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em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ríu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rít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đánh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vần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endPara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endParaRPr>
            </a:p>
          </p:txBody>
        </p:sp>
        <p:sp>
          <p:nvSpPr>
            <p:cNvPr id="927" name="TextBox 5"/>
            <p:cNvSpPr txBox="1">
              <a:spLocks noChangeArrowheads="1"/>
            </p:cNvSpPr>
            <p:nvPr/>
          </p:nvSpPr>
          <p:spPr bwMode="auto">
            <a:xfrm>
              <a:off x="541276" y="3095734"/>
              <a:ext cx="8983724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50" b="1" dirty="0" smtClean="0">
                  <a:solidFill>
                    <a:srgbClr val="481F67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tay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cầm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nhánh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trâm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bầu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nhịp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nhịp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tấm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bảng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endParaRPr>
            </a:p>
          </p:txBody>
        </p:sp>
        <p:sp>
          <p:nvSpPr>
            <p:cNvPr id="928" name="TextBox 5"/>
            <p:cNvSpPr txBox="1">
              <a:spLocks noChangeArrowheads="1"/>
            </p:cNvSpPr>
            <p:nvPr/>
          </p:nvSpPr>
          <p:spPr bwMode="auto">
            <a:xfrm>
              <a:off x="591204" y="2425700"/>
              <a:ext cx="8686800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chị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.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Làm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như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cô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giáo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,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Bé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đưa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mắt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nhìn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đám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học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trò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,</a:t>
              </a:r>
            </a:p>
          </p:txBody>
        </p:sp>
        <p:sp>
          <p:nvSpPr>
            <p:cNvPr id="929" name="TextBox 5"/>
            <p:cNvSpPr txBox="1">
              <a:spLocks noChangeArrowheads="1"/>
            </p:cNvSpPr>
            <p:nvPr/>
          </p:nvSpPr>
          <p:spPr bwMode="auto">
            <a:xfrm>
              <a:off x="609600" y="1738312"/>
              <a:ext cx="8839200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bầu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làm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thước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.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Mấy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đứa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em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chống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hai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tay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ngồi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nhìn</a:t>
              </a:r>
              <a:endPara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endParaRPr>
            </a:p>
          </p:txBody>
        </p:sp>
        <p:sp>
          <p:nvSpPr>
            <p:cNvPr id="930" name="TextBox 5"/>
            <p:cNvSpPr txBox="1">
              <a:spLocks noChangeArrowheads="1"/>
            </p:cNvSpPr>
            <p:nvPr/>
          </p:nvSpPr>
          <p:spPr bwMode="auto">
            <a:xfrm>
              <a:off x="228600" y="1054100"/>
              <a:ext cx="9448800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    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Bé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treo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nón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,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mặt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tỉnh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khô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,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bẻ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một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nhánh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trâm</a:t>
              </a:r>
              <a:endParaRPr lang="en-US" sz="2850" b="1" dirty="0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endPara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endParaRPr>
            </a:p>
          </p:txBody>
        </p:sp>
      </p:grpSp>
      <p:sp>
        <p:nvSpPr>
          <p:cNvPr id="931" name="TextBox 5"/>
          <p:cNvSpPr txBox="1">
            <a:spLocks noChangeArrowheads="1"/>
          </p:cNvSpPr>
          <p:nvPr/>
        </p:nvSpPr>
        <p:spPr bwMode="auto">
          <a:xfrm>
            <a:off x="3242466" y="383485"/>
            <a:ext cx="3810000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50" b="1" dirty="0" err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Cô</a:t>
            </a:r>
            <a:r>
              <a:rPr lang="en-US" sz="2850" b="1" dirty="0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giáo</a:t>
            </a:r>
            <a:r>
              <a:rPr lang="en-US" sz="2850" b="1" dirty="0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tí</a:t>
            </a:r>
            <a:r>
              <a:rPr lang="en-US" sz="2850" b="1" dirty="0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hon</a:t>
            </a:r>
            <a:endParaRPr lang="en-US" sz="2850" b="1" dirty="0">
              <a:solidFill>
                <a:srgbClr val="FF0000"/>
              </a:solidFill>
              <a:latin typeface="HP001 4 hàng" pitchFamily="34" charset="0"/>
              <a:cs typeface="Arial" pitchFamily="34" charset="0"/>
            </a:endParaRPr>
          </a:p>
        </p:txBody>
      </p:sp>
      <p:cxnSp>
        <p:nvCxnSpPr>
          <p:cNvPr id="935" name="Straight Connector 934"/>
          <p:cNvCxnSpPr>
            <a:stCxn id="8939" idx="0"/>
          </p:cNvCxnSpPr>
          <p:nvPr/>
        </p:nvCxnSpPr>
        <p:spPr>
          <a:xfrm rot="16200000" flipH="1">
            <a:off x="-2750343" y="3421856"/>
            <a:ext cx="6856412" cy="15875"/>
          </a:xfrm>
          <a:prstGeom prst="line">
            <a:avLst/>
          </a:prstGeom>
          <a:ln w="539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9" name="TextBox 1858"/>
          <p:cNvSpPr txBox="1"/>
          <p:nvPr/>
        </p:nvSpPr>
        <p:spPr>
          <a:xfrm>
            <a:off x="1143000" y="6858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33" name="TextBox 932"/>
          <p:cNvSpPr txBox="1"/>
          <p:nvPr/>
        </p:nvSpPr>
        <p:spPr>
          <a:xfrm>
            <a:off x="1058924" y="5843772"/>
            <a:ext cx="72390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P001 4 hàng" pitchFamily="34" charset="0"/>
              </a:rPr>
              <a:t>      </a:t>
            </a:r>
            <a:r>
              <a:rPr lang="en-US" sz="2850" b="1" dirty="0" err="1" smtClean="0">
                <a:latin typeface="HP001 4 hàng" pitchFamily="34" charset="0"/>
              </a:rPr>
              <a:t>Điểm</a:t>
            </a:r>
            <a:r>
              <a:rPr lang="en-US" sz="2850" b="1" dirty="0" smtClean="0">
                <a:latin typeface="HP001 4 hàng" pitchFamily="34" charset="0"/>
              </a:rPr>
              <a:t> </a:t>
            </a:r>
            <a:r>
              <a:rPr lang="en-US" sz="2850" b="1" dirty="0" err="1" smtClean="0">
                <a:latin typeface="HP001 4 hàng" pitchFamily="34" charset="0"/>
              </a:rPr>
              <a:t>chính</a:t>
            </a:r>
            <a:r>
              <a:rPr lang="en-US" sz="2850" b="1" dirty="0" smtClean="0">
                <a:latin typeface="HP001 4 hàng" pitchFamily="34" charset="0"/>
              </a:rPr>
              <a:t> </a:t>
            </a:r>
            <a:r>
              <a:rPr lang="en-US" sz="2850" b="1" dirty="0" err="1" smtClean="0">
                <a:latin typeface="HP001 4 hàng" pitchFamily="34" charset="0"/>
              </a:rPr>
              <a:t>tả</a:t>
            </a:r>
            <a:r>
              <a:rPr lang="en-US" sz="2850" b="1" dirty="0" smtClean="0">
                <a:latin typeface="HP001 4 hàng" pitchFamily="34" charset="0"/>
              </a:rPr>
              <a:t>           </a:t>
            </a:r>
            <a:r>
              <a:rPr lang="en-US" sz="2850" b="1" dirty="0" err="1" smtClean="0">
                <a:latin typeface="HP001 4 hàng" pitchFamily="34" charset="0"/>
              </a:rPr>
              <a:t>Diểm</a:t>
            </a:r>
            <a:r>
              <a:rPr lang="en-US" sz="2850" b="1" dirty="0" smtClean="0">
                <a:latin typeface="HP001 4 hàng" pitchFamily="34" charset="0"/>
              </a:rPr>
              <a:t> </a:t>
            </a:r>
            <a:r>
              <a:rPr lang="en-US" sz="2850" b="1" dirty="0" err="1" smtClean="0">
                <a:latin typeface="HP001 4 hàng" pitchFamily="34" charset="0"/>
              </a:rPr>
              <a:t>chữ</a:t>
            </a:r>
            <a:r>
              <a:rPr lang="en-US" sz="2850" b="1" dirty="0" smtClean="0">
                <a:latin typeface="HP001 4 hàng" pitchFamily="34" charset="0"/>
              </a:rPr>
              <a:t> </a:t>
            </a:r>
            <a:r>
              <a:rPr lang="en-US" sz="2850" b="1" dirty="0" err="1" smtClean="0">
                <a:latin typeface="HP001 4 hàng" pitchFamily="34" charset="0"/>
              </a:rPr>
              <a:t>viết</a:t>
            </a:r>
            <a:endParaRPr lang="en-US" sz="2850" b="1" dirty="0">
              <a:latin typeface="HP001 4 hàng" pitchFamily="34" charset="0"/>
            </a:endParaRPr>
          </a:p>
        </p:txBody>
      </p:sp>
      <p:sp>
        <p:nvSpPr>
          <p:cNvPr id="934" name="TextBox 5"/>
          <p:cNvSpPr txBox="1">
            <a:spLocks noChangeArrowheads="1"/>
          </p:cNvSpPr>
          <p:nvPr/>
        </p:nvSpPr>
        <p:spPr bwMode="auto">
          <a:xfrm>
            <a:off x="627996" y="4482664"/>
            <a:ext cx="9296400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50" b="1" dirty="0" err="1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theo</a:t>
            </a:r>
            <a:r>
              <a:rPr lang="en-US" sz="2850" b="1" dirty="0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.</a:t>
            </a:r>
            <a:endParaRPr lang="en-US" sz="2850" b="1" dirty="0">
              <a:solidFill>
                <a:srgbClr val="481F67"/>
              </a:solidFill>
              <a:latin typeface="HP001 4 hàng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9" grpId="0"/>
      <p:bldP spid="185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33600" y="1630501"/>
            <a:ext cx="4800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8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tập</a:t>
            </a:r>
            <a:endParaRPr lang="en-US" sz="80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Chính</a:t>
            </a:r>
            <a:r>
              <a:rPr lang="en-US" sz="8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tả</a:t>
            </a:r>
            <a:endParaRPr lang="en-US" sz="80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2553574</TotalTime>
  <Words>573</Words>
  <Application>Microsoft Office PowerPoint</Application>
  <PresentationFormat>On-screen Show (4:3)</PresentationFormat>
  <Paragraphs>62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Slide 1</vt:lpstr>
      <vt:lpstr>Slide 2</vt:lpstr>
      <vt:lpstr>Slide 3</vt:lpstr>
      <vt:lpstr>Slide 4</vt:lpstr>
      <vt:lpstr>Viết từ khó:</vt:lpstr>
      <vt:lpstr>Slide 6</vt:lpstr>
      <vt:lpstr>- Lưng thẳng, không tì ngực vào bàn. - Đầu hơi cúi. Mắt cách vở khoảng 25cm. - Tay trái tì nhẹ lên mép vở để giữ. - Hai chân để song song, thoải mái.</vt:lpstr>
      <vt:lpstr>Slide 8</vt:lpstr>
      <vt:lpstr>Slide 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Lop 2/2</dc:title>
  <dc:creator>GV: Nguyen Thi Khoe</dc:creator>
  <cp:lastModifiedBy>3a5</cp:lastModifiedBy>
  <cp:revision>217</cp:revision>
  <dcterms:created xsi:type="dcterms:W3CDTF">2009-11-02T13:43:18Z</dcterms:created>
  <dcterms:modified xsi:type="dcterms:W3CDTF">2018-08-14T05:42:33Z</dcterms:modified>
</cp:coreProperties>
</file>